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60" r:id="rId5"/>
    <p:sldId id="289" r:id="rId6"/>
    <p:sldId id="265" r:id="rId7"/>
    <p:sldId id="266" r:id="rId8"/>
    <p:sldId id="279" r:id="rId9"/>
    <p:sldId id="278" r:id="rId10"/>
    <p:sldId id="281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FE6358-30AF-40E9-B496-AFFA65A2EECA}" type="datetimeFigureOut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F19B62-57C5-4801-BE0F-DD13C047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E38F94-3587-441E-90C6-8C9D86AF8447}" type="datetimeFigureOut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F3F371-AEE8-4EB6-868A-8588FB3B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picture explains the reactive route discovery process, where A tries to discover a route to B. The routing protocol does not flood the network, but address the discovery messages to the clusterheads and borders nodes (cluster heads have knowledge of the border nodes) 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A7975-BD0F-4B72-8BB2-31420E21C2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9D133-2472-4F21-92D6-A201D239A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053F-9167-4E44-B154-694FAC8F4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8467-DCAD-49F9-AC67-78C4ADEFD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4813-AEE4-4DEA-89FB-628FA347A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2EBE-004C-4FA4-9008-EFFE3660D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9CC9-F3B4-4441-B04A-EC7FE17F3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D35B-E124-49AD-8BC4-326E3F941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791-0820-431D-88DA-03B8F7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E35B-1534-4E86-B92E-ACE83F9F6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FEF8-AA11-41F2-AFD1-83211CD0D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658A-B66A-4037-83BE-8DECEF6D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9D7F39-0557-4AA5-8388-A9CC773C0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3" r:id="rId2"/>
    <p:sldLayoutId id="2147483778" r:id="rId3"/>
    <p:sldLayoutId id="2147483774" r:id="rId4"/>
    <p:sldLayoutId id="2147483775" r:id="rId5"/>
    <p:sldLayoutId id="2147483779" r:id="rId6"/>
    <p:sldLayoutId id="2147483780" r:id="rId7"/>
    <p:sldLayoutId id="2147483781" r:id="rId8"/>
    <p:sldLayoutId id="2147483782" r:id="rId9"/>
    <p:sldLayoutId id="2147483776" r:id="rId10"/>
    <p:sldLayoutId id="21474837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MMT (Multi Meshed Tree) Protocols for Cognitive Airborne Networks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858000" cy="762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Nirmala Shenoy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Lab for Wireless Networking and Security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Rochester Institute of Technology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516EE-B604-4451-B58C-369710FB4C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Directional Antenna Networks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Airborne nodes with directional antennas</a:t>
            </a:r>
          </a:p>
          <a:p>
            <a:pPr eaLnBrk="1" hangingPunct="1"/>
            <a:r>
              <a:rPr lang="en-US" dirty="0" smtClean="0"/>
              <a:t>Time Division Multiple Access </a:t>
            </a:r>
          </a:p>
          <a:p>
            <a:pPr lvl="1" eaLnBrk="1" hangingPunct="1"/>
            <a:r>
              <a:rPr lang="en-US" dirty="0" smtClean="0"/>
              <a:t>Synchronization</a:t>
            </a:r>
          </a:p>
          <a:p>
            <a:pPr lvl="1" eaLnBrk="1" hangingPunct="1"/>
            <a:r>
              <a:rPr lang="en-US" dirty="0" smtClean="0"/>
              <a:t>Locations</a:t>
            </a:r>
          </a:p>
          <a:p>
            <a:pPr eaLnBrk="1" hangingPunct="1"/>
            <a:r>
              <a:rPr lang="en-US" dirty="0" smtClean="0"/>
              <a:t>Distributed scheduling  </a:t>
            </a:r>
          </a:p>
          <a:p>
            <a:pPr lvl="1" eaLnBrk="1" hangingPunct="1"/>
            <a:r>
              <a:rPr lang="en-US" dirty="0" smtClean="0"/>
              <a:t>Synchronous time slot allocation</a:t>
            </a:r>
          </a:p>
          <a:p>
            <a:pPr lvl="1" eaLnBrk="1" hangingPunct="1"/>
            <a:r>
              <a:rPr lang="en-US" dirty="0" smtClean="0"/>
              <a:t>Asynchronous time slot allocation</a:t>
            </a:r>
          </a:p>
          <a:p>
            <a:pPr eaLnBrk="1" hangingPunct="1"/>
            <a:r>
              <a:rPr lang="en-US" dirty="0" smtClean="0"/>
              <a:t>Simultaneous transmissions can be scheduled </a:t>
            </a:r>
          </a:p>
          <a:p>
            <a:pPr eaLnBrk="1" hangingPunct="1"/>
            <a:r>
              <a:rPr lang="en-US" dirty="0" smtClean="0"/>
              <a:t>Ground Troops – </a:t>
            </a:r>
            <a:r>
              <a:rPr lang="en-US" dirty="0" err="1" smtClean="0"/>
              <a:t>omni</a:t>
            </a:r>
            <a:r>
              <a:rPr lang="en-US" dirty="0" smtClean="0"/>
              <a:t> directional antennas</a:t>
            </a:r>
          </a:p>
          <a:p>
            <a:pPr lvl="1" eaLnBrk="1" hangingPunct="1"/>
            <a:r>
              <a:rPr lang="en-US" dirty="0" smtClean="0"/>
              <a:t>Loosely scheduled</a:t>
            </a:r>
          </a:p>
          <a:p>
            <a:pPr lvl="1" eaLnBrk="1" hangingPunct="1"/>
            <a:r>
              <a:rPr lang="en-US" dirty="0" smtClean="0"/>
              <a:t>Ultra Wide Band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FB8B6-8E84-40CA-B143-297C50AA60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wn Arrow Callout 36"/>
          <p:cNvSpPr/>
          <p:nvPr/>
        </p:nvSpPr>
        <p:spPr>
          <a:xfrm>
            <a:off x="4724400" y="1066800"/>
            <a:ext cx="4114800" cy="1371600"/>
          </a:xfrm>
          <a:prstGeom prst="downArrowCallout">
            <a:avLst>
              <a:gd name="adj1" fmla="val 27141"/>
              <a:gd name="adj2" fmla="val 23120"/>
              <a:gd name="adj3" fmla="val 18353"/>
              <a:gd name="adj4" fmla="val 76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3" pitchFamily="18" charset="2"/>
              <a:buNone/>
              <a:defRPr/>
            </a:pPr>
            <a:r>
              <a:rPr lang="en-US" sz="1400" dirty="0"/>
              <a:t>AN  </a:t>
            </a:r>
            <a:r>
              <a:rPr lang="en-US" sz="1400" dirty="0" smtClean="0"/>
              <a:t>comprises of </a:t>
            </a:r>
            <a:r>
              <a:rPr lang="en-US" sz="1400" dirty="0"/>
              <a:t>heterogeneous </a:t>
            </a:r>
            <a:r>
              <a:rPr lang="en-US" sz="1400" dirty="0" err="1" smtClean="0"/>
              <a:t>subnetworks</a:t>
            </a:r>
            <a:r>
              <a:rPr lang="en-US" sz="1400" dirty="0" smtClean="0"/>
              <a:t>  </a:t>
            </a:r>
            <a:r>
              <a:rPr lang="en-US" sz="1400" dirty="0"/>
              <a:t>(UAV networks, </a:t>
            </a:r>
            <a:r>
              <a:rPr lang="en-US" sz="1400" dirty="0" smtClean="0"/>
              <a:t> </a:t>
            </a:r>
            <a:r>
              <a:rPr lang="en-US" sz="1400" dirty="0"/>
              <a:t>ground </a:t>
            </a:r>
            <a:r>
              <a:rPr lang="en-US" sz="1400" dirty="0" smtClean="0"/>
              <a:t>troops…)  </a:t>
            </a:r>
            <a:r>
              <a:rPr lang="en-US" sz="1400" dirty="0"/>
              <a:t>that are located at distances geographically.  </a:t>
            </a:r>
            <a:endParaRPr lang="en-US" sz="14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400" dirty="0" smtClean="0"/>
              <a:t>Subnets </a:t>
            </a:r>
            <a:r>
              <a:rPr lang="en-US" sz="1400" dirty="0"/>
              <a:t>have different missions and the traffic to /from subnets are highly unbalanced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778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Typical MANET scenario </a:t>
            </a:r>
            <a:endParaRPr lang="en-US" sz="3200" dirty="0"/>
          </a:p>
        </p:txBody>
      </p:sp>
      <p:grpSp>
        <p:nvGrpSpPr>
          <p:cNvPr id="11268" name="Text Placeholder 83"/>
          <p:cNvGrpSpPr>
            <a:grpSpLocks noGrp="1"/>
          </p:cNvGrpSpPr>
          <p:nvPr>
            <p:ph type="body" idx="2"/>
          </p:nvPr>
        </p:nvGrpSpPr>
        <p:grpSpPr bwMode="auto">
          <a:xfrm>
            <a:off x="152400" y="1219200"/>
            <a:ext cx="4419600" cy="3352800"/>
            <a:chOff x="26136600" y="6019800"/>
            <a:chExt cx="7989147" cy="4989871"/>
          </a:xfrm>
        </p:grpSpPr>
        <p:sp>
          <p:nvSpPr>
            <p:cNvPr id="85" name="Cloud 84"/>
            <p:cNvSpPr/>
            <p:nvPr/>
          </p:nvSpPr>
          <p:spPr>
            <a:xfrm>
              <a:off x="27858399" y="7397213"/>
              <a:ext cx="3483773" cy="2407518"/>
            </a:xfrm>
            <a:prstGeom prst="cloud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86" name="Cloud 85"/>
            <p:cNvSpPr/>
            <p:nvPr/>
          </p:nvSpPr>
          <p:spPr>
            <a:xfrm>
              <a:off x="26289000" y="6705600"/>
              <a:ext cx="2233507" cy="1378974"/>
            </a:xfrm>
            <a:prstGeom prst="cloud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31342172" y="7052269"/>
              <a:ext cx="2324429" cy="120494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31319215" y="8611604"/>
              <a:ext cx="2792185" cy="105609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283" name="Text Box 10"/>
            <p:cNvSpPr txBox="1">
              <a:spLocks noChangeArrowheads="1"/>
            </p:cNvSpPr>
            <p:nvPr/>
          </p:nvSpPr>
          <p:spPr bwMode="auto">
            <a:xfrm>
              <a:off x="31470600" y="8763000"/>
              <a:ext cx="2655147" cy="864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>
                  <a:latin typeface="Gill Sans MT" pitchFamily="34" charset="0"/>
                </a:rPr>
                <a:t>Global Information Grid</a:t>
              </a:r>
            </a:p>
          </p:txBody>
        </p:sp>
        <p:sp>
          <p:nvSpPr>
            <p:cNvPr id="11284" name="Text Box 11"/>
            <p:cNvSpPr txBox="1">
              <a:spLocks noChangeArrowheads="1"/>
            </p:cNvSpPr>
            <p:nvPr/>
          </p:nvSpPr>
          <p:spPr bwMode="auto">
            <a:xfrm>
              <a:off x="31646357" y="7267268"/>
              <a:ext cx="2157306" cy="69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400" dirty="0">
                  <a:latin typeface="Gill Sans MT" pitchFamily="34" charset="0"/>
                </a:rPr>
                <a:t>Command &amp;Control</a:t>
              </a:r>
            </a:p>
          </p:txBody>
        </p:sp>
        <p:sp>
          <p:nvSpPr>
            <p:cNvPr id="11285" name="Text Box 12"/>
            <p:cNvSpPr txBox="1">
              <a:spLocks noChangeArrowheads="1"/>
            </p:cNvSpPr>
            <p:nvPr/>
          </p:nvSpPr>
          <p:spPr bwMode="auto">
            <a:xfrm>
              <a:off x="26825320" y="6927049"/>
              <a:ext cx="1378851" cy="980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400" dirty="0">
                  <a:latin typeface="Gill Sans MT" pitchFamily="34" charset="0"/>
                </a:rPr>
                <a:t>UAV subnet</a:t>
              </a:r>
            </a:p>
          </p:txBody>
        </p:sp>
        <p:sp>
          <p:nvSpPr>
            <p:cNvPr id="11286" name="Oval 91"/>
            <p:cNvSpPr>
              <a:spLocks noChangeArrowheads="1"/>
            </p:cNvSpPr>
            <p:nvPr/>
          </p:nvSpPr>
          <p:spPr bwMode="auto">
            <a:xfrm>
              <a:off x="28854400" y="7912510"/>
              <a:ext cx="185274" cy="19651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3656013"/>
              <a:endParaRPr lang="en-US" sz="1100">
                <a:latin typeface="Gill Sans MT" pitchFamily="34" charset="0"/>
              </a:endParaRPr>
            </a:p>
          </p:txBody>
        </p:sp>
        <p:sp>
          <p:nvSpPr>
            <p:cNvPr id="11287" name="Oval 92"/>
            <p:cNvSpPr>
              <a:spLocks noChangeArrowheads="1"/>
            </p:cNvSpPr>
            <p:nvPr/>
          </p:nvSpPr>
          <p:spPr bwMode="auto">
            <a:xfrm>
              <a:off x="28522507" y="8256639"/>
              <a:ext cx="185274" cy="19651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3656013"/>
              <a:endParaRPr lang="en-US" sz="1100">
                <a:latin typeface="Gill Sans MT" pitchFamily="34" charset="0"/>
              </a:endParaRPr>
            </a:p>
          </p:txBody>
        </p:sp>
        <p:sp>
          <p:nvSpPr>
            <p:cNvPr id="11288" name="Oval 93"/>
            <p:cNvSpPr>
              <a:spLocks noChangeArrowheads="1"/>
            </p:cNvSpPr>
            <p:nvPr/>
          </p:nvSpPr>
          <p:spPr bwMode="auto">
            <a:xfrm>
              <a:off x="28356560" y="9116961"/>
              <a:ext cx="185274" cy="19651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3656013"/>
              <a:endParaRPr lang="en-US" sz="1100">
                <a:latin typeface="Gill Sans MT" pitchFamily="34" charset="0"/>
              </a:endParaRPr>
            </a:p>
          </p:txBody>
        </p:sp>
        <p:sp>
          <p:nvSpPr>
            <p:cNvPr id="11289" name="Oval 94"/>
            <p:cNvSpPr>
              <a:spLocks noChangeArrowheads="1"/>
            </p:cNvSpPr>
            <p:nvPr/>
          </p:nvSpPr>
          <p:spPr bwMode="auto">
            <a:xfrm>
              <a:off x="28688453" y="9289026"/>
              <a:ext cx="185274" cy="19651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3656013"/>
              <a:endParaRPr lang="en-US" sz="1100">
                <a:latin typeface="Gill Sans MT" pitchFamily="34" charset="0"/>
              </a:endParaRPr>
            </a:p>
          </p:txBody>
        </p:sp>
        <p:sp>
          <p:nvSpPr>
            <p:cNvPr id="11290" name="Oval 95"/>
            <p:cNvSpPr>
              <a:spLocks noChangeArrowheads="1"/>
            </p:cNvSpPr>
            <p:nvPr/>
          </p:nvSpPr>
          <p:spPr bwMode="auto">
            <a:xfrm>
              <a:off x="29850080" y="9289026"/>
              <a:ext cx="183892" cy="19651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3656013"/>
              <a:endParaRPr lang="en-US" sz="1100">
                <a:latin typeface="Gill Sans MT" pitchFamily="34" charset="0"/>
              </a:endParaRPr>
            </a:p>
          </p:txBody>
        </p:sp>
        <p:sp>
          <p:nvSpPr>
            <p:cNvPr id="11291" name="Oval 96"/>
            <p:cNvSpPr>
              <a:spLocks noChangeArrowheads="1"/>
            </p:cNvSpPr>
            <p:nvPr/>
          </p:nvSpPr>
          <p:spPr bwMode="auto">
            <a:xfrm>
              <a:off x="29518186" y="9461090"/>
              <a:ext cx="185274" cy="19651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3656013"/>
              <a:endParaRPr lang="en-US" sz="1100">
                <a:latin typeface="Gill Sans MT" pitchFamily="34" charset="0"/>
              </a:endParaRPr>
            </a:p>
          </p:txBody>
        </p:sp>
        <p:sp>
          <p:nvSpPr>
            <p:cNvPr id="98" name="Cloud 97"/>
            <p:cNvSpPr/>
            <p:nvPr/>
          </p:nvSpPr>
          <p:spPr>
            <a:xfrm>
              <a:off x="26136600" y="9525000"/>
              <a:ext cx="2219960" cy="1484671"/>
            </a:xfrm>
            <a:prstGeom prst="cloud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295" name="Text Box 13"/>
            <p:cNvSpPr txBox="1">
              <a:spLocks noChangeArrowheads="1"/>
            </p:cNvSpPr>
            <p:nvPr/>
          </p:nvSpPr>
          <p:spPr bwMode="auto">
            <a:xfrm>
              <a:off x="26593800" y="9829800"/>
              <a:ext cx="1752342" cy="692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400">
                  <a:latin typeface="Gill Sans MT" pitchFamily="34" charset="0"/>
                </a:rPr>
                <a:t>Tactical  subnet1</a:t>
              </a:r>
            </a:p>
          </p:txBody>
        </p:sp>
        <p:sp>
          <p:nvSpPr>
            <p:cNvPr id="100" name="Cloud 99"/>
            <p:cNvSpPr/>
            <p:nvPr/>
          </p:nvSpPr>
          <p:spPr>
            <a:xfrm>
              <a:off x="29850080" y="9461090"/>
              <a:ext cx="2382520" cy="1548581"/>
            </a:xfrm>
            <a:prstGeom prst="cloud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299" name="Text Box 14"/>
            <p:cNvSpPr txBox="1">
              <a:spLocks noChangeArrowheads="1"/>
            </p:cNvSpPr>
            <p:nvPr/>
          </p:nvSpPr>
          <p:spPr bwMode="auto">
            <a:xfrm>
              <a:off x="30403800" y="9829800"/>
              <a:ext cx="1804790" cy="69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400">
                  <a:latin typeface="Gill Sans MT" pitchFamily="34" charset="0"/>
                </a:rPr>
                <a:t>Tactical  subnet2</a:t>
              </a:r>
            </a:p>
          </p:txBody>
        </p:sp>
        <p:sp>
          <p:nvSpPr>
            <p:cNvPr id="102" name="Left-Right Arrow 101"/>
            <p:cNvSpPr/>
            <p:nvPr/>
          </p:nvSpPr>
          <p:spPr>
            <a:xfrm rot="20216601">
              <a:off x="30845721" y="7739793"/>
              <a:ext cx="829332" cy="344944"/>
            </a:xfrm>
            <a:prstGeom prst="leftRigh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03" name="Left-Right Arrow 102"/>
            <p:cNvSpPr/>
            <p:nvPr/>
          </p:nvSpPr>
          <p:spPr>
            <a:xfrm rot="2208215">
              <a:off x="30845721" y="8599790"/>
              <a:ext cx="829332" cy="344944"/>
            </a:xfrm>
            <a:prstGeom prst="leftRigh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302" name="Text Box 14"/>
            <p:cNvSpPr txBox="1">
              <a:spLocks noChangeArrowheads="1"/>
            </p:cNvSpPr>
            <p:nvPr/>
          </p:nvSpPr>
          <p:spPr bwMode="auto">
            <a:xfrm>
              <a:off x="29186293" y="8084574"/>
              <a:ext cx="1804790" cy="69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400">
                  <a:latin typeface="Gill Sans MT" pitchFamily="34" charset="0"/>
                </a:rPr>
                <a:t>Backbone</a:t>
              </a:r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7456646" y="6917599"/>
              <a:ext cx="1687363" cy="1587686"/>
            </a:xfrm>
            <a:custGeom>
              <a:avLst/>
              <a:gdLst>
                <a:gd name="connsiteX0" fmla="*/ 451821 w 774550"/>
                <a:gd name="connsiteY0" fmla="*/ 0 h 702833"/>
                <a:gd name="connsiteX1" fmla="*/ 656217 w 774550"/>
                <a:gd name="connsiteY1" fmla="*/ 258183 h 702833"/>
                <a:gd name="connsiteX2" fmla="*/ 753035 w 774550"/>
                <a:gd name="connsiteY2" fmla="*/ 505609 h 702833"/>
                <a:gd name="connsiteX3" fmla="*/ 527125 w 774550"/>
                <a:gd name="connsiteY3" fmla="*/ 699247 h 702833"/>
                <a:gd name="connsiteX4" fmla="*/ 0 w 774550"/>
                <a:gd name="connsiteY4" fmla="*/ 527125 h 70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550" h="702833">
                  <a:moveTo>
                    <a:pt x="451821" y="0"/>
                  </a:moveTo>
                  <a:cubicBezTo>
                    <a:pt x="528918" y="86957"/>
                    <a:pt x="606015" y="173915"/>
                    <a:pt x="656217" y="258183"/>
                  </a:cubicBezTo>
                  <a:cubicBezTo>
                    <a:pt x="706419" y="342451"/>
                    <a:pt x="774550" y="432098"/>
                    <a:pt x="753035" y="505609"/>
                  </a:cubicBezTo>
                  <a:cubicBezTo>
                    <a:pt x="731520" y="579120"/>
                    <a:pt x="652631" y="695661"/>
                    <a:pt x="527125" y="699247"/>
                  </a:cubicBezTo>
                  <a:cubicBezTo>
                    <a:pt x="401619" y="702833"/>
                    <a:pt x="200809" y="614979"/>
                    <a:pt x="0" y="527125"/>
                  </a:cubicBezTo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06" name="Freeform 105"/>
            <p:cNvSpPr/>
            <p:nvPr/>
          </p:nvSpPr>
          <p:spPr>
            <a:xfrm flipV="1">
              <a:off x="27195507" y="9117206"/>
              <a:ext cx="1825107" cy="1377412"/>
            </a:xfrm>
            <a:custGeom>
              <a:avLst/>
              <a:gdLst>
                <a:gd name="connsiteX0" fmla="*/ 451821 w 774550"/>
                <a:gd name="connsiteY0" fmla="*/ 0 h 702833"/>
                <a:gd name="connsiteX1" fmla="*/ 656217 w 774550"/>
                <a:gd name="connsiteY1" fmla="*/ 258183 h 702833"/>
                <a:gd name="connsiteX2" fmla="*/ 753035 w 774550"/>
                <a:gd name="connsiteY2" fmla="*/ 505609 h 702833"/>
                <a:gd name="connsiteX3" fmla="*/ 527125 w 774550"/>
                <a:gd name="connsiteY3" fmla="*/ 699247 h 702833"/>
                <a:gd name="connsiteX4" fmla="*/ 0 w 774550"/>
                <a:gd name="connsiteY4" fmla="*/ 527125 h 70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550" h="702833">
                  <a:moveTo>
                    <a:pt x="451821" y="0"/>
                  </a:moveTo>
                  <a:cubicBezTo>
                    <a:pt x="528918" y="86957"/>
                    <a:pt x="606015" y="173915"/>
                    <a:pt x="656217" y="258183"/>
                  </a:cubicBezTo>
                  <a:cubicBezTo>
                    <a:pt x="706419" y="342451"/>
                    <a:pt x="774550" y="432098"/>
                    <a:pt x="753035" y="505609"/>
                  </a:cubicBezTo>
                  <a:cubicBezTo>
                    <a:pt x="731520" y="579120"/>
                    <a:pt x="652631" y="695661"/>
                    <a:pt x="527125" y="699247"/>
                  </a:cubicBezTo>
                  <a:cubicBezTo>
                    <a:pt x="401619" y="702833"/>
                    <a:pt x="200809" y="614979"/>
                    <a:pt x="0" y="527125"/>
                  </a:cubicBezTo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07" name="Freeform 106"/>
            <p:cNvSpPr/>
            <p:nvPr/>
          </p:nvSpPr>
          <p:spPr>
            <a:xfrm flipH="1" flipV="1">
              <a:off x="29353495" y="9117206"/>
              <a:ext cx="1684492" cy="1587686"/>
            </a:xfrm>
            <a:custGeom>
              <a:avLst/>
              <a:gdLst>
                <a:gd name="connsiteX0" fmla="*/ 451821 w 774550"/>
                <a:gd name="connsiteY0" fmla="*/ 0 h 702833"/>
                <a:gd name="connsiteX1" fmla="*/ 656217 w 774550"/>
                <a:gd name="connsiteY1" fmla="*/ 258183 h 702833"/>
                <a:gd name="connsiteX2" fmla="*/ 753035 w 774550"/>
                <a:gd name="connsiteY2" fmla="*/ 505609 h 702833"/>
                <a:gd name="connsiteX3" fmla="*/ 527125 w 774550"/>
                <a:gd name="connsiteY3" fmla="*/ 699247 h 702833"/>
                <a:gd name="connsiteX4" fmla="*/ 0 w 774550"/>
                <a:gd name="connsiteY4" fmla="*/ 527125 h 70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550" h="702833">
                  <a:moveTo>
                    <a:pt x="451821" y="0"/>
                  </a:moveTo>
                  <a:cubicBezTo>
                    <a:pt x="528918" y="86957"/>
                    <a:pt x="606015" y="173915"/>
                    <a:pt x="656217" y="258183"/>
                  </a:cubicBezTo>
                  <a:cubicBezTo>
                    <a:pt x="706419" y="342451"/>
                    <a:pt x="774550" y="432098"/>
                    <a:pt x="753035" y="505609"/>
                  </a:cubicBezTo>
                  <a:cubicBezTo>
                    <a:pt x="731520" y="579120"/>
                    <a:pt x="652631" y="695661"/>
                    <a:pt x="527125" y="699247"/>
                  </a:cubicBezTo>
                  <a:cubicBezTo>
                    <a:pt x="401619" y="702833"/>
                    <a:pt x="200809" y="614979"/>
                    <a:pt x="0" y="527125"/>
                  </a:cubicBezTo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699212" y="8375341"/>
              <a:ext cx="347229" cy="973403"/>
            </a:xfrm>
            <a:custGeom>
              <a:avLst/>
              <a:gdLst>
                <a:gd name="connsiteX0" fmla="*/ 53789 w 159572"/>
                <a:gd name="connsiteY0" fmla="*/ 430306 h 430306"/>
                <a:gd name="connsiteX1" fmla="*/ 150607 w 159572"/>
                <a:gd name="connsiteY1" fmla="*/ 236668 h 430306"/>
                <a:gd name="connsiteX2" fmla="*/ 0 w 159572"/>
                <a:gd name="connsiteY2" fmla="*/ 0 h 43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572" h="430306">
                  <a:moveTo>
                    <a:pt x="53789" y="430306"/>
                  </a:moveTo>
                  <a:cubicBezTo>
                    <a:pt x="106680" y="369346"/>
                    <a:pt x="159572" y="308386"/>
                    <a:pt x="150607" y="236668"/>
                  </a:cubicBezTo>
                  <a:cubicBezTo>
                    <a:pt x="141642" y="164950"/>
                    <a:pt x="70821" y="82475"/>
                    <a:pt x="0" y="0"/>
                  </a:cubicBezTo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9032093" y="6714413"/>
              <a:ext cx="1322915" cy="1209666"/>
            </a:xfrm>
            <a:custGeom>
              <a:avLst/>
              <a:gdLst>
                <a:gd name="connsiteX0" fmla="*/ 1179095 w 1255295"/>
                <a:gd name="connsiteY0" fmla="*/ 0 h 1251284"/>
                <a:gd name="connsiteX1" fmla="*/ 1058779 w 1255295"/>
                <a:gd name="connsiteY1" fmla="*/ 505326 h 1251284"/>
                <a:gd name="connsiteX2" fmla="*/ 0 w 1255295"/>
                <a:gd name="connsiteY2" fmla="*/ 1251284 h 125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5295" h="1251284">
                  <a:moveTo>
                    <a:pt x="1179095" y="0"/>
                  </a:moveTo>
                  <a:cubicBezTo>
                    <a:pt x="1217195" y="148389"/>
                    <a:pt x="1255295" y="296779"/>
                    <a:pt x="1058779" y="505326"/>
                  </a:cubicBezTo>
                  <a:cubicBezTo>
                    <a:pt x="862263" y="713873"/>
                    <a:pt x="431131" y="982578"/>
                    <a:pt x="0" y="1251284"/>
                  </a:cubicBezTo>
                </a:path>
              </a:pathLst>
            </a:custGeom>
            <a:ln w="38100"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8613122" y="6019800"/>
              <a:ext cx="3581342" cy="609558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1" name="Text Box 3"/>
            <p:cNvSpPr txBox="1">
              <a:spLocks noChangeArrowheads="1"/>
            </p:cNvSpPr>
            <p:nvPr/>
          </p:nvSpPr>
          <p:spPr bwMode="auto">
            <a:xfrm>
              <a:off x="28478247" y="6019800"/>
              <a:ext cx="3854843" cy="5334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28640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5727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485919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1455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3198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971837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80047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629113" algn="l" defTabSz="3657279" rtl="0" eaLnBrk="1" latinLnBrk="0" hangingPunct="1">
                <a:defRPr sz="7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spcAft>
                  <a:spcPts val="1000"/>
                </a:spcAft>
                <a:defRPr/>
              </a:pPr>
              <a:r>
                <a:rPr lang="en-US" sz="1400" dirty="0" smtClean="0">
                  <a:solidFill>
                    <a:schemeClr val="tx1"/>
                  </a:solidFill>
                </a:rPr>
                <a:t>Backbone Gateway Nodes</a:t>
              </a:r>
            </a:p>
          </p:txBody>
        </p:sp>
      </p:grpSp>
      <p:sp>
        <p:nvSpPr>
          <p:cNvPr id="2" name="Slide Number Placeholder 3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654113-D5BA-4988-9423-1FB530449E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11270" name="Content Placeholder 4"/>
          <p:cNvSpPr>
            <a:spLocks noGrp="1"/>
          </p:cNvSpPr>
          <p:nvPr>
            <p:ph sz="quarter" idx="1"/>
          </p:nvPr>
        </p:nvSpPr>
        <p:spPr>
          <a:xfrm>
            <a:off x="4495800" y="1219200"/>
            <a:ext cx="4348163" cy="46482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sz="1400" b="1" dirty="0" smtClean="0">
                <a:solidFill>
                  <a:srgbClr val="C00000"/>
                </a:solidFill>
              </a:rPr>
              <a:t>               </a:t>
            </a:r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Good connectivity within subnets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Good connectivity among subnets</a:t>
            </a:r>
          </a:p>
          <a:p>
            <a:pPr eaLnBrk="1" hangingPunct="1">
              <a:defRPr/>
            </a:pPr>
            <a:endParaRPr lang="en-US" sz="1400" dirty="0" smtClean="0"/>
          </a:p>
          <a:p>
            <a:pPr eaLnBrk="1" hangingPunct="1">
              <a:defRPr/>
            </a:pPr>
            <a:endParaRPr lang="en-US" sz="1400" dirty="0" smtClean="0"/>
          </a:p>
          <a:p>
            <a:pPr eaLnBrk="1" hangingPunct="1">
              <a:defRPr/>
            </a:pPr>
            <a:endParaRPr lang="en-US" sz="1400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sz="1400" b="1" dirty="0" smtClean="0">
                <a:solidFill>
                  <a:srgbClr val="C00000"/>
                </a:solidFill>
              </a:rPr>
              <a:t>	          </a:t>
            </a:r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High connectivity, service specific traffic handling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sz="1400" dirty="0" smtClean="0"/>
          </a:p>
          <a:p>
            <a:pPr eaLnBrk="1" hangingPunct="1">
              <a:buFont typeface="Wingdings 3" pitchFamily="18" charset="2"/>
              <a:buNone/>
              <a:defRPr/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sz="1400" b="1" dirty="0" smtClean="0">
                <a:solidFill>
                  <a:srgbClr val="C00000"/>
                </a:solidFill>
              </a:rPr>
              <a:t>            </a:t>
            </a:r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No orphan nodes, service specific traffic handling </a:t>
            </a:r>
            <a:endParaRPr lang="en-US" sz="500" dirty="0" smtClean="0">
              <a:solidFill>
                <a:schemeClr val="tx1"/>
              </a:solidFill>
            </a:endParaRPr>
          </a:p>
        </p:txBody>
      </p:sp>
      <p:sp>
        <p:nvSpPr>
          <p:cNvPr id="11271" name="Text Box 2"/>
          <p:cNvSpPr txBox="1">
            <a:spLocks noChangeArrowheads="1"/>
          </p:cNvSpPr>
          <p:nvPr/>
        </p:nvSpPr>
        <p:spPr bwMode="auto">
          <a:xfrm>
            <a:off x="152400" y="5486400"/>
            <a:ext cx="411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Ref: USAF Airborne Network Special Interest Group, HQ/ESC/NI1, “Airborne Network Architecture, System Communications Description and Technical Architecture Profile, v1.1”, 7 October 2004. </a:t>
            </a:r>
            <a:endParaRPr lang="en-US"/>
          </a:p>
        </p:txBody>
      </p:sp>
      <p:sp>
        <p:nvSpPr>
          <p:cNvPr id="3" name="Footer Placeholder 3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11273" name="TextBox 34"/>
          <p:cNvSpPr txBox="1">
            <a:spLocks noChangeArrowheads="1"/>
          </p:cNvSpPr>
          <p:nvPr/>
        </p:nvSpPr>
        <p:spPr bwMode="auto">
          <a:xfrm>
            <a:off x="381000" y="46482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Gill Sans MT" pitchFamily="34" charset="0"/>
              </a:rPr>
              <a:t>Focus        </a:t>
            </a:r>
            <a:r>
              <a:rPr lang="en-US" dirty="0" smtClean="0">
                <a:latin typeface="Gill Sans MT" pitchFamily="34" charset="0"/>
              </a:rPr>
              <a:t>     Connectivity</a:t>
            </a:r>
            <a:endParaRPr lang="en-US" dirty="0">
              <a:latin typeface="Gill Sans MT" pitchFamily="34" charset="0"/>
            </a:endParaRPr>
          </a:p>
          <a:p>
            <a:r>
              <a:rPr lang="en-US" dirty="0">
                <a:latin typeface="Gill Sans MT" pitchFamily="34" charset="0"/>
              </a:rPr>
              <a:t>                 </a:t>
            </a:r>
            <a:r>
              <a:rPr lang="en-US" dirty="0" smtClean="0">
                <a:latin typeface="Gill Sans MT" pitchFamily="34" charset="0"/>
              </a:rPr>
              <a:t>    Reliable </a:t>
            </a:r>
            <a:r>
              <a:rPr lang="en-US" dirty="0">
                <a:latin typeface="Gill Sans MT" pitchFamily="34" charset="0"/>
              </a:rPr>
              <a:t>Data Delivery </a:t>
            </a:r>
          </a:p>
        </p:txBody>
      </p:sp>
      <p:sp>
        <p:nvSpPr>
          <p:cNvPr id="38" name="Down Arrow Callout 37"/>
          <p:cNvSpPr/>
          <p:nvPr/>
        </p:nvSpPr>
        <p:spPr>
          <a:xfrm>
            <a:off x="4648200" y="3048000"/>
            <a:ext cx="4191000" cy="990600"/>
          </a:xfrm>
          <a:prstGeom prst="downArrowCallout">
            <a:avLst>
              <a:gd name="adj1" fmla="val 27141"/>
              <a:gd name="adj2" fmla="val 28109"/>
              <a:gd name="adj3" fmla="val 16802"/>
              <a:gd name="adj4" fmla="val 762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 3" pitchFamily="18" charset="2"/>
              <a:buNone/>
              <a:defRPr/>
            </a:pPr>
            <a:r>
              <a:rPr lang="en-US" sz="1400" dirty="0"/>
              <a:t>Backbone of loitering / orbiting nodes  with multiple connect points to subnets</a:t>
            </a:r>
            <a:r>
              <a:rPr lang="en-US" sz="1400" dirty="0" smtClean="0"/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400" dirty="0" smtClean="0"/>
              <a:t>Handoff </a:t>
            </a:r>
            <a:r>
              <a:rPr lang="en-US" sz="1400" dirty="0"/>
              <a:t>as nodes </a:t>
            </a:r>
            <a:r>
              <a:rPr lang="en-US" sz="1400" dirty="0" smtClean="0"/>
              <a:t>or </a:t>
            </a:r>
            <a:r>
              <a:rPr lang="en-US" sz="1400" dirty="0"/>
              <a:t>subnets move. </a:t>
            </a:r>
          </a:p>
        </p:txBody>
      </p:sp>
      <p:sp>
        <p:nvSpPr>
          <p:cNvPr id="40" name="Down Arrow Callout 39"/>
          <p:cNvSpPr/>
          <p:nvPr/>
        </p:nvSpPr>
        <p:spPr>
          <a:xfrm>
            <a:off x="4572000" y="4572000"/>
            <a:ext cx="4191000" cy="990600"/>
          </a:xfrm>
          <a:prstGeom prst="downArrowCallout">
            <a:avLst>
              <a:gd name="adj1" fmla="val 27141"/>
              <a:gd name="adj2" fmla="val 30604"/>
              <a:gd name="adj3" fmla="val 18805"/>
              <a:gd name="adj4" fmla="val 715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 3" pitchFamily="18" charset="2"/>
              <a:buNone/>
              <a:defRPr/>
            </a:pPr>
            <a:r>
              <a:rPr lang="en-US" sz="1400" dirty="0"/>
              <a:t>Subnets are mission specific,  vary in applications, devices, communication patterns, services, mobility patterns, speeds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1219200" y="4800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620000" y="2743200"/>
            <a:ext cx="378941" cy="238897"/>
          </a:xfrm>
          <a:custGeom>
            <a:avLst/>
            <a:gdLst>
              <a:gd name="connsiteX0" fmla="*/ 0 w 378941"/>
              <a:gd name="connsiteY0" fmla="*/ 41188 h 238897"/>
              <a:gd name="connsiteX1" fmla="*/ 230660 w 378941"/>
              <a:gd name="connsiteY1" fmla="*/ 32951 h 238897"/>
              <a:gd name="connsiteX2" fmla="*/ 378941 w 378941"/>
              <a:gd name="connsiteY2" fmla="*/ 238897 h 23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941" h="238897">
                <a:moveTo>
                  <a:pt x="0" y="41188"/>
                </a:moveTo>
                <a:cubicBezTo>
                  <a:pt x="83751" y="20594"/>
                  <a:pt x="167503" y="0"/>
                  <a:pt x="230660" y="32951"/>
                </a:cubicBezTo>
                <a:cubicBezTo>
                  <a:pt x="293817" y="65902"/>
                  <a:pt x="336379" y="152399"/>
                  <a:pt x="378941" y="238897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534400" cy="874712"/>
          </a:xfrm>
        </p:spPr>
        <p:txBody>
          <a:bodyPr/>
          <a:lstStyle/>
          <a:p>
            <a:pPr eaLnBrk="1" hangingPunct="1"/>
            <a:r>
              <a:rPr lang="en-US" dirty="0" smtClean="0"/>
              <a:t>Airborne Networks Challenges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323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/>
              <a:t>Among others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Connectivity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Reliability in data transfer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Handling and scheduling unbalanced traffic demands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Scalability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Evolvability</a:t>
            </a:r>
            <a:r>
              <a:rPr lang="en-US" dirty="0" smtClean="0">
                <a:solidFill>
                  <a:schemeClr val="tx1"/>
                </a:solidFill>
              </a:rPr>
              <a:t> (IPv4 IPv6 …… ?)</a:t>
            </a:r>
          </a:p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Airborne Network is a large scale (Mobile Ad Hoc Network) MANET </a:t>
            </a:r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623C8-073C-45E5-9B5A-7A172FF2FF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MANET Challenges and Solutions </a:t>
            </a:r>
            <a:endParaRPr lang="en-US" sz="4000" dirty="0"/>
          </a:p>
        </p:txBody>
      </p:sp>
      <p:sp>
        <p:nvSpPr>
          <p:cNvPr id="13315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65225"/>
            <a:ext cx="2854325" cy="481013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C00000"/>
                </a:solidFill>
              </a:rPr>
              <a:t>Challenge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538663" y="1260475"/>
            <a:ext cx="4041775" cy="442913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Solution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31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97025"/>
            <a:ext cx="2949575" cy="427037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/>
              <a:t>Scalability 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sz="2000" b="1" dirty="0" smtClean="0"/>
              <a:t>Low overheads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Robust connectivity</a:t>
            </a:r>
          </a:p>
          <a:p>
            <a:pPr eaLnBrk="1" hangingPunct="1">
              <a:defRPr/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Robust Routes </a:t>
            </a:r>
          </a:p>
          <a:p>
            <a:pPr eaLnBrk="1" hangingPunct="1">
              <a:defRPr/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008000"/>
                </a:solidFill>
              </a:rPr>
              <a:t>Evolvability</a:t>
            </a:r>
            <a:endParaRPr lang="en-US" sz="2000" b="1" dirty="0" smtClean="0">
              <a:solidFill>
                <a:srgbClr val="008000"/>
              </a:solidFill>
            </a:endParaRPr>
          </a:p>
        </p:txBody>
      </p:sp>
      <p:sp>
        <p:nvSpPr>
          <p:cNvPr id="13318" name="Content Placeholder 6"/>
          <p:cNvSpPr>
            <a:spLocks noGrp="1"/>
          </p:cNvSpPr>
          <p:nvPr>
            <p:ph sz="quarter" idx="4"/>
          </p:nvPr>
        </p:nvSpPr>
        <p:spPr>
          <a:xfrm>
            <a:off x="3471863" y="1600200"/>
            <a:ext cx="5367337" cy="4267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/>
              <a:t>Logical clustering 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sz="2000" b="1" dirty="0" smtClean="0"/>
              <a:t>Hybrid routing (proactive and reactive)</a:t>
            </a:r>
          </a:p>
          <a:p>
            <a:pPr eaLnBrk="1" hangingPunct="1">
              <a:defRPr/>
            </a:pPr>
            <a:r>
              <a:rPr lang="en-US" sz="2000" b="1" dirty="0" smtClean="0"/>
              <a:t>Avoid message flooding 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Dynamic routes with non stale backup </a:t>
            </a:r>
          </a:p>
          <a:p>
            <a:pPr eaLnBrk="1" hangingPunct="1">
              <a:defRPr/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Reduce dependency on the number of forwarding nodes </a:t>
            </a:r>
          </a:p>
          <a:p>
            <a:pPr eaLnBrk="1" hangingPunct="1">
              <a:defRPr/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IP (layer 3) transparent/layer 2 adaptable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457200" y="5943600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Gill Sans MT" pitchFamily="34" charset="0"/>
              </a:rPr>
              <a:t>The Multi Meshed Tree (MMT) algorithm  </a:t>
            </a:r>
            <a:r>
              <a:rPr lang="en-US" sz="2000" b="1" dirty="0" smtClean="0">
                <a:solidFill>
                  <a:srgbClr val="C00000"/>
                </a:solidFill>
                <a:latin typeface="Gill Sans MT" pitchFamily="34" charset="0"/>
              </a:rPr>
              <a:t>supports all above features</a:t>
            </a:r>
            <a:endParaRPr lang="en-US" sz="2000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3320" name="Slide Number Placeholder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7F8EC1-BBA9-46FA-9B28-EEA733A1B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3321" name="Footer Placeholder 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Multi Meshed Tree Algorithm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34813-AEE4-4DEA-89FB-628FA347A2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MMT Operation (The  </a:t>
            </a:r>
            <a:r>
              <a:rPr lang="en-US" dirty="0" smtClean="0"/>
              <a:t>M</a:t>
            </a:r>
            <a:r>
              <a:rPr lang="en-US" b="1" dirty="0" smtClean="0"/>
              <a:t>esh and Tree!)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A6906-1CDB-428F-B132-44130F083B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270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381000" y="47244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Multi Hop - Cluster </a:t>
            </a:r>
            <a:r>
              <a:rPr lang="en-US" sz="2000" b="1" u="sng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Formation</a:t>
            </a:r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and Proactive Route Setup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Proactive Route Setup does NOT Flood Messages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Route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Information Contained </a:t>
            </a:r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 VIDs – NO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Routing Tables</a:t>
            </a:r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States </a:t>
            </a:r>
            <a:endParaRPr lang="en-US" sz="2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4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-609600"/>
            <a:ext cx="6172200" cy="1631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+mj-lt"/>
              </a:rPr>
              <a:t>MMT Reactive Routing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407988" y="1295400"/>
            <a:ext cx="3173412" cy="43402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Route discovery – A to B</a:t>
            </a:r>
          </a:p>
          <a:p>
            <a:pPr eaLnBrk="1" fontAlgn="auto" hangingPunct="1">
              <a:spcAft>
                <a:spcPts val="300"/>
              </a:spcAft>
              <a:buClr>
                <a:srgbClr val="993300"/>
              </a:buClr>
              <a:buSzPct val="150000"/>
              <a:buFont typeface="Tahoma" pitchFamily="34" charset="0"/>
              <a:buChar char="٭"/>
              <a:defRPr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A forwards route discovery message to CH B. </a:t>
            </a:r>
          </a:p>
          <a:p>
            <a:pPr eaLnBrk="1" fontAlgn="auto" hangingPunct="1">
              <a:spcAft>
                <a:spcPts val="300"/>
              </a:spcAft>
              <a:buClr>
                <a:srgbClr val="993300"/>
              </a:buClr>
              <a:buSzPct val="150000"/>
              <a:buFont typeface="Tahoma" pitchFamily="34" charset="0"/>
              <a:buChar char="٭"/>
              <a:defRPr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CH B forwards the message to border nodes b1, b2.</a:t>
            </a:r>
          </a:p>
          <a:p>
            <a:pPr eaLnBrk="1" fontAlgn="auto" hangingPunct="1">
              <a:spcAft>
                <a:spcPts val="300"/>
              </a:spcAft>
              <a:buClr>
                <a:srgbClr val="993300"/>
              </a:buClr>
              <a:buSzPct val="150000"/>
              <a:buFont typeface="Tahoma" pitchFamily="34" charset="0"/>
              <a:buChar char="٭"/>
              <a:defRPr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b1 forwards to CH C, CH C forwards to b4.</a:t>
            </a:r>
          </a:p>
          <a:p>
            <a:pPr eaLnBrk="1" fontAlgn="auto" hangingPunct="1">
              <a:spcAft>
                <a:spcPts val="300"/>
              </a:spcAft>
              <a:buClr>
                <a:srgbClr val="993300"/>
              </a:buClr>
              <a:buSzPct val="150000"/>
              <a:buFont typeface="Tahoma" pitchFamily="34" charset="0"/>
              <a:buChar char="٭"/>
              <a:defRPr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b2 forwards to CH A., CH A forwards to b5. </a:t>
            </a:r>
          </a:p>
          <a:p>
            <a:pPr eaLnBrk="1" fontAlgn="auto" hangingPunct="1">
              <a:spcAft>
                <a:spcPts val="300"/>
              </a:spcAft>
              <a:buClr>
                <a:srgbClr val="993300"/>
              </a:buClr>
              <a:buSzPct val="150000"/>
              <a:buFont typeface="Tahoma" pitchFamily="34" charset="0"/>
              <a:buChar char="٭"/>
              <a:defRPr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b4 and b5 forward to CH D, CH D forwards to B.</a:t>
            </a:r>
          </a:p>
          <a:p>
            <a:pPr marL="112713" indent="-112713" algn="ctr" eaLnBrk="1" fontAlgn="auto" hangingPunct="1">
              <a:buClr>
                <a:srgbClr val="C00000"/>
              </a:buClr>
              <a:buFont typeface="Wingdings 3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Route Discovery Messages are NOT Flooded</a:t>
            </a:r>
          </a:p>
          <a:p>
            <a:pPr eaLnBrk="1" fontAlgn="auto" hangingPunct="1">
              <a:buFont typeface="Wingdings 3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617FE3-8104-4C33-BA9D-750C2E9662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48000" y="4191000"/>
            <a:ext cx="6096000" cy="1905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b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sz="16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Route record maintained at A (CH B, CH C and CH D) or 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sz="16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(CH B, CH A and CH D)</a:t>
            </a:r>
          </a:p>
          <a:p>
            <a:pPr marL="112713" indent="-112713" algn="ctr" eaLnBrk="1" fontAlgn="auto" hangingPunct="1">
              <a:spcAft>
                <a:spcPts val="0"/>
              </a:spcAft>
              <a:buClr>
                <a:srgbClr val="C00000"/>
              </a:buClr>
              <a:buFont typeface="Wingdings 3" pitchFamily="18" charset="2"/>
              <a:buNone/>
              <a:defRPr/>
            </a:pPr>
            <a:r>
              <a:rPr lang="en-US" sz="2000" b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sz="16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Recorded route dependency on cluster heads only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Reduced Probability of Route Failure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rgbClr val="C00000"/>
              </a:buClr>
              <a:buFont typeface="Wingdings 3"/>
              <a:buNone/>
              <a:defRPr/>
            </a:pPr>
            <a:r>
              <a:rPr lang="en-US" sz="1600" b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en-US" sz="16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Routes are concatenation of proactive routes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b="0" dirty="0"/>
          </a:p>
        </p:txBody>
      </p:sp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7275" y="1066800"/>
            <a:ext cx="55467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8"/>
          <p:cNvSpPr txBox="1">
            <a:spLocks/>
          </p:cNvSpPr>
          <p:nvPr/>
        </p:nvSpPr>
        <p:spPr>
          <a:xfrm>
            <a:off x="457200" y="3124200"/>
            <a:ext cx="2222500" cy="40370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15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b="1" i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15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i="1" dirty="0">
              <a:latin typeface="+mn-lt"/>
              <a:cs typeface="+mn-cs"/>
            </a:endParaRPr>
          </a:p>
        </p:txBody>
      </p:sp>
      <p:sp>
        <p:nvSpPr>
          <p:cNvPr id="18440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MMT Protocols in Airborne Network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AFRL Rome NY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9C47E1-AC88-45FB-A7DF-E8C6A1F888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6629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The Cross Layered Cognitive Approach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AE16BB-5021-427A-BCF3-5E3018BE3B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79388" y="2014538"/>
            <a:ext cx="15144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Diffserv Code point</a:t>
            </a:r>
          </a:p>
          <a:p>
            <a:r>
              <a:rPr lang="en-US">
                <a:latin typeface="Gill Sans MT" pitchFamily="34" charset="0"/>
              </a:rPr>
              <a:t>(Service Quality handling) </a:t>
            </a:r>
          </a:p>
        </p:txBody>
      </p:sp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7620000" y="3070225"/>
            <a:ext cx="1100138" cy="2057400"/>
            <a:chOff x="7224215" y="1928245"/>
            <a:chExt cx="1700213" cy="2817812"/>
          </a:xfrm>
        </p:grpSpPr>
        <p:sp>
          <p:nvSpPr>
            <p:cNvPr id="28682" name="TextBox 6"/>
            <p:cNvSpPr txBox="1">
              <a:spLocks noChangeArrowheads="1"/>
            </p:cNvSpPr>
            <p:nvPr/>
          </p:nvSpPr>
          <p:spPr bwMode="auto">
            <a:xfrm>
              <a:off x="7228978" y="4376170"/>
              <a:ext cx="16859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Layer 1</a:t>
              </a:r>
            </a:p>
          </p:txBody>
        </p:sp>
        <p:sp>
          <p:nvSpPr>
            <p:cNvPr id="28683" name="TextBox 7"/>
            <p:cNvSpPr txBox="1">
              <a:spLocks noChangeArrowheads="1"/>
            </p:cNvSpPr>
            <p:nvPr/>
          </p:nvSpPr>
          <p:spPr bwMode="auto">
            <a:xfrm>
              <a:off x="7238503" y="3156970"/>
              <a:ext cx="16859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Layer 2</a:t>
              </a:r>
            </a:p>
          </p:txBody>
        </p:sp>
        <p:sp>
          <p:nvSpPr>
            <p:cNvPr id="28684" name="TextBox 8"/>
            <p:cNvSpPr txBox="1">
              <a:spLocks noChangeArrowheads="1"/>
            </p:cNvSpPr>
            <p:nvPr/>
          </p:nvSpPr>
          <p:spPr bwMode="auto">
            <a:xfrm>
              <a:off x="7224215" y="1928245"/>
              <a:ext cx="16859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Layer 3</a:t>
              </a:r>
            </a:p>
          </p:txBody>
        </p:sp>
      </p:grpSp>
      <p:pic>
        <p:nvPicPr>
          <p:cNvPr id="28678" name="Picture 10" descr="CrossLayerSchemat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763" y="1404938"/>
            <a:ext cx="6046787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Oval 9"/>
          <p:cNvSpPr>
            <a:spLocks noChangeArrowheads="1"/>
          </p:cNvSpPr>
          <p:nvPr/>
        </p:nvSpPr>
        <p:spPr bwMode="auto">
          <a:xfrm>
            <a:off x="704850" y="2622550"/>
            <a:ext cx="8439150" cy="2249488"/>
          </a:xfrm>
          <a:prstGeom prst="ellips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6" name="Footer Placeholder 10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8681" name="TextBox 11"/>
          <p:cNvSpPr txBox="1">
            <a:spLocks noChangeArrowheads="1"/>
          </p:cNvSpPr>
          <p:nvPr/>
        </p:nvSpPr>
        <p:spPr bwMode="auto">
          <a:xfrm>
            <a:off x="457200" y="5638800"/>
            <a:ext cx="701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Routing and forwarding done using VIDs, no need for 2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1447</TotalTime>
  <Words>562</Words>
  <Application>Microsoft Office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MMT (Multi Meshed Tree) Protocols for Cognitive Airborne Networks</vt:lpstr>
      <vt:lpstr>Typical MANET scenario </vt:lpstr>
      <vt:lpstr>Airborne Networks Challenges</vt:lpstr>
      <vt:lpstr>MANET Challenges and Solutions </vt:lpstr>
      <vt:lpstr>The Multi Meshed Tree Algorithm</vt:lpstr>
      <vt:lpstr>MMT Operation (The  Mesh and Tree!)</vt:lpstr>
      <vt:lpstr>MMT Reactive Routing </vt:lpstr>
      <vt:lpstr>MMT Protocols in Airborne Network</vt:lpstr>
      <vt:lpstr>The Cross Layered Cognitive Approach</vt:lpstr>
      <vt:lpstr>Directional Antenna Networks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MMT based algorithms for Airborne Networks</dc:title>
  <dc:creator>Nirmala Shenoy</dc:creator>
  <cp:lastModifiedBy>Nirmala Shenoy</cp:lastModifiedBy>
  <cp:revision>141</cp:revision>
  <dcterms:created xsi:type="dcterms:W3CDTF">2008-09-03T16:57:40Z</dcterms:created>
  <dcterms:modified xsi:type="dcterms:W3CDTF">2009-08-24T16:51:36Z</dcterms:modified>
</cp:coreProperties>
</file>